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7"/>
  </p:notesMasterIdLst>
  <p:handoutMasterIdLst>
    <p:handoutMasterId r:id="rId8"/>
  </p:handoutMasterIdLst>
  <p:sldIdLst>
    <p:sldId id="256" r:id="rId3"/>
    <p:sldId id="299" r:id="rId4"/>
    <p:sldId id="297" r:id="rId5"/>
    <p:sldId id="298" r:id="rId6"/>
  </p:sldIdLst>
  <p:sldSz cx="9144000" cy="6858000" type="screen4x3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44" autoAdjust="0"/>
  </p:normalViewPr>
  <p:slideViewPr>
    <p:cSldViewPr snapToGrid="0">
      <p:cViewPr varScale="1">
        <p:scale>
          <a:sx n="63" d="100"/>
          <a:sy n="63" d="100"/>
        </p:scale>
        <p:origin x="13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058" cy="4984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530" y="1"/>
            <a:ext cx="2946058" cy="4984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139A4-6461-46D3-9D6F-365621DA7834}" type="datetimeFigureOut">
              <a:rPr lang="es-ES" smtClean="0"/>
              <a:t>10/12/2024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220"/>
            <a:ext cx="2946058" cy="4984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530" y="9428220"/>
            <a:ext cx="2946058" cy="4984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0B1D2-67C2-40C1-A6C5-23C46DE31A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2952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314450" y="1185863"/>
            <a:ext cx="7805738" cy="58547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Pulse para desplazar la diapositiva</a:t>
            </a: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517702" y="7416158"/>
            <a:ext cx="4141371" cy="702555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s-ES" sz="2000" b="0" strike="noStrike" spc="-1">
                <a:latin typeface="Arial"/>
              </a:rPr>
              <a:t>Pulse para editar el formato de las notas</a:t>
            </a:r>
          </a:p>
        </p:txBody>
      </p:sp>
      <p:sp>
        <p:nvSpPr>
          <p:cNvPr id="15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2246581" cy="78015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s-ES" sz="1400" b="0" strike="noStrike" spc="-1">
                <a:latin typeface="Times New Roman"/>
              </a:rPr>
              <a:t>&lt;cabecera&gt;</a:t>
            </a:r>
          </a:p>
        </p:txBody>
      </p:sp>
      <p:sp>
        <p:nvSpPr>
          <p:cNvPr id="155" name="PlaceHolder 4"/>
          <p:cNvSpPr>
            <a:spLocks noGrp="1"/>
          </p:cNvSpPr>
          <p:nvPr>
            <p:ph type="dt"/>
          </p:nvPr>
        </p:nvSpPr>
        <p:spPr>
          <a:xfrm>
            <a:off x="2930194" y="0"/>
            <a:ext cx="2246581" cy="78015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/>
            <a:r>
              <a:rPr lang="es-ES" sz="1400" b="0" strike="noStrike" spc="-1">
                <a:latin typeface="Times New Roman"/>
              </a:rPr>
              <a:t>&lt;fecha/hora&gt;</a:t>
            </a:r>
          </a:p>
        </p:txBody>
      </p:sp>
      <p:sp>
        <p:nvSpPr>
          <p:cNvPr id="156" name="PlaceHolder 5"/>
          <p:cNvSpPr>
            <a:spLocks noGrp="1"/>
          </p:cNvSpPr>
          <p:nvPr>
            <p:ph type="ftr"/>
          </p:nvPr>
        </p:nvSpPr>
        <p:spPr>
          <a:xfrm>
            <a:off x="0" y="14832841"/>
            <a:ext cx="2246581" cy="78015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s-ES" sz="1400" b="0" strike="noStrike" spc="-1">
                <a:latin typeface="Times New Roman"/>
              </a:rPr>
              <a:t>&lt;pie de página&gt;</a:t>
            </a:r>
          </a:p>
        </p:txBody>
      </p:sp>
      <p:sp>
        <p:nvSpPr>
          <p:cNvPr id="157" name="PlaceHolder 6"/>
          <p:cNvSpPr>
            <a:spLocks noGrp="1"/>
          </p:cNvSpPr>
          <p:nvPr>
            <p:ph type="sldNum"/>
          </p:nvPr>
        </p:nvSpPr>
        <p:spPr>
          <a:xfrm>
            <a:off x="2930194" y="14832841"/>
            <a:ext cx="2246581" cy="78015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/>
            <a:fld id="{F4852CE4-4120-40D2-8A11-818E13F495CD}" type="slidenum">
              <a:rPr lang="es-ES" sz="1400" b="0" strike="noStrike" spc="-1">
                <a:latin typeface="Times New Roman"/>
              </a:rPr>
              <a:t>‹Nº›</a:t>
            </a:fld>
            <a:endParaRPr lang="es-E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8880" cy="529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8880" cy="529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s-ES" sz="4400" b="0" strike="noStrike" spc="-1">
                <a:solidFill>
                  <a:srgbClr val="000000"/>
                </a:solidFill>
                <a:latin typeface="Arial"/>
              </a:rPr>
              <a:t>Pulse para editar el formato del texto de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Pulse para editar el formato del texto de título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Shape 1"/>
          <p:cNvSpPr/>
          <p:nvPr/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ca-ES" sz="4400" b="0" strike="noStrike" spc="-1">
                <a:solidFill>
                  <a:srgbClr val="E46C0A"/>
                </a:solidFill>
                <a:latin typeface="Calibri"/>
                <a:ea typeface="Arial"/>
              </a:rPr>
              <a:t>Servei de recollida i control d’animals abandonats</a:t>
            </a:r>
            <a:endParaRPr lang="es-ES" sz="4400" b="0" strike="noStrike" spc="-1">
              <a:latin typeface="Arial"/>
            </a:endParaRPr>
          </a:p>
        </p:txBody>
      </p:sp>
      <p:sp>
        <p:nvSpPr>
          <p:cNvPr id="159" name="TextShape 2"/>
          <p:cNvSpPr/>
          <p:nvPr/>
        </p:nvSpPr>
        <p:spPr>
          <a:xfrm>
            <a:off x="539640" y="3860640"/>
            <a:ext cx="8208360" cy="280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ca-ES" sz="3200" b="0" strike="noStrike" spc="-1">
                <a:solidFill>
                  <a:srgbClr val="8B8B8B"/>
                </a:solidFill>
                <a:latin typeface="Calibri"/>
                <a:ea typeface="Arial"/>
              </a:rPr>
              <a:t>                          </a:t>
            </a:r>
            <a:endParaRPr lang="es-ES" sz="3200" b="0" strike="noStrike" spc="-1">
              <a:latin typeface="Arial"/>
            </a:endParaRPr>
          </a:p>
        </p:txBody>
      </p:sp>
      <p:pic>
        <p:nvPicPr>
          <p:cNvPr id="160" name="Picture 2" descr="C:\Users\ambrosio\Desktop\Coraline\beagle-1.jpg"/>
          <p:cNvPicPr/>
          <p:nvPr/>
        </p:nvPicPr>
        <p:blipFill>
          <a:blip r:embed="rId2"/>
          <a:stretch/>
        </p:blipFill>
        <p:spPr>
          <a:xfrm>
            <a:off x="8056604" y="6054810"/>
            <a:ext cx="763395" cy="542909"/>
          </a:xfrm>
          <a:prstGeom prst="rect">
            <a:avLst/>
          </a:prstGeom>
          <a:ln w="0">
            <a:noFill/>
          </a:ln>
        </p:spPr>
      </p:pic>
      <p:pic>
        <p:nvPicPr>
          <p:cNvPr id="161" name="Imagen 7"/>
          <p:cNvPicPr/>
          <p:nvPr/>
        </p:nvPicPr>
        <p:blipFill>
          <a:blip r:embed="rId3"/>
          <a:stretch/>
        </p:blipFill>
        <p:spPr>
          <a:xfrm>
            <a:off x="3640320" y="547920"/>
            <a:ext cx="2521080" cy="1288080"/>
          </a:xfrm>
          <a:prstGeom prst="rect">
            <a:avLst/>
          </a:prstGeom>
          <a:ln w="0">
            <a:noFill/>
          </a:ln>
        </p:spPr>
      </p:pic>
      <p:pic>
        <p:nvPicPr>
          <p:cNvPr id="162" name="Imagen 1"/>
          <p:cNvPicPr/>
          <p:nvPr/>
        </p:nvPicPr>
        <p:blipFill>
          <a:blip r:embed="rId4"/>
          <a:stretch/>
        </p:blipFill>
        <p:spPr>
          <a:xfrm>
            <a:off x="7106760" y="433080"/>
            <a:ext cx="1350720" cy="1344240"/>
          </a:xfrm>
          <a:prstGeom prst="rect">
            <a:avLst/>
          </a:prstGeom>
          <a:ln w="0">
            <a:noFill/>
          </a:ln>
        </p:spPr>
      </p:pic>
      <p:pic>
        <p:nvPicPr>
          <p:cNvPr id="163" name="Imagen 2"/>
          <p:cNvPicPr/>
          <p:nvPr/>
        </p:nvPicPr>
        <p:blipFill>
          <a:blip r:embed="rId5"/>
          <a:stretch/>
        </p:blipFill>
        <p:spPr>
          <a:xfrm>
            <a:off x="539640" y="160560"/>
            <a:ext cx="2155320" cy="1616400"/>
          </a:xfrm>
          <a:prstGeom prst="rect">
            <a:avLst/>
          </a:prstGeom>
          <a:ln w="0">
            <a:noFill/>
          </a:ln>
        </p:spPr>
      </p:pic>
      <p:pic>
        <p:nvPicPr>
          <p:cNvPr id="164" name="4 Imagen 1"/>
          <p:cNvPicPr/>
          <p:nvPr/>
        </p:nvPicPr>
        <p:blipFill>
          <a:blip r:embed="rId6"/>
          <a:stretch/>
        </p:blipFill>
        <p:spPr>
          <a:xfrm>
            <a:off x="4068540" y="3855900"/>
            <a:ext cx="1150560" cy="1585440"/>
          </a:xfrm>
          <a:prstGeom prst="rect">
            <a:avLst/>
          </a:prstGeom>
          <a:ln w="0"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2097610" y="5870144"/>
            <a:ext cx="5886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10/12/2024  -   COMISSIÓ DE SEGUIMENT</a:t>
            </a:r>
            <a:endParaRPr lang="es-E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Shape 1"/>
          <p:cNvSpPr/>
          <p:nvPr/>
        </p:nvSpPr>
        <p:spPr>
          <a:xfrm>
            <a:off x="323640" y="627480"/>
            <a:ext cx="6993720" cy="114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4000" b="0" strike="noStrike" spc="-1" dirty="0" smtClean="0">
                <a:solidFill>
                  <a:srgbClr val="C00000"/>
                </a:solidFill>
                <a:latin typeface="Calibri"/>
                <a:ea typeface="Arial"/>
              </a:rPr>
              <a:t>DESPESES FUNCIONAMENT</a:t>
            </a:r>
            <a:endParaRPr lang="es-ES" sz="4000" b="0" strike="noStrike" spc="-1" dirty="0">
              <a:latin typeface="Arial"/>
            </a:endParaRPr>
          </a:p>
        </p:txBody>
      </p:sp>
      <p:pic>
        <p:nvPicPr>
          <p:cNvPr id="259" name="Picture 2" descr="C:\Users\ambrosio\Desktop\Coraline\beagle-1.jpg"/>
          <p:cNvPicPr/>
          <p:nvPr/>
        </p:nvPicPr>
        <p:blipFill>
          <a:blip r:embed="rId2"/>
          <a:stretch/>
        </p:blipFill>
        <p:spPr>
          <a:xfrm>
            <a:off x="7801560" y="5805360"/>
            <a:ext cx="1279440" cy="960480"/>
          </a:xfrm>
          <a:prstGeom prst="rect">
            <a:avLst/>
          </a:prstGeom>
          <a:ln w="0">
            <a:noFill/>
          </a:ln>
        </p:spPr>
      </p:pic>
      <p:pic>
        <p:nvPicPr>
          <p:cNvPr id="260" name="Imagen 7"/>
          <p:cNvPicPr/>
          <p:nvPr/>
        </p:nvPicPr>
        <p:blipFill>
          <a:blip r:embed="rId3"/>
          <a:stretch/>
        </p:blipFill>
        <p:spPr>
          <a:xfrm>
            <a:off x="323640" y="252720"/>
            <a:ext cx="1511280" cy="374400"/>
          </a:xfrm>
          <a:prstGeom prst="rect">
            <a:avLst/>
          </a:prstGeom>
          <a:ln w="0">
            <a:noFill/>
          </a:ln>
        </p:spPr>
      </p:pic>
      <p:pic>
        <p:nvPicPr>
          <p:cNvPr id="261" name="Imagen 6"/>
          <p:cNvPicPr/>
          <p:nvPr/>
        </p:nvPicPr>
        <p:blipFill>
          <a:blip r:embed="rId4"/>
          <a:stretch/>
        </p:blipFill>
        <p:spPr>
          <a:xfrm>
            <a:off x="2165400" y="142200"/>
            <a:ext cx="598320" cy="595440"/>
          </a:xfrm>
          <a:prstGeom prst="rect">
            <a:avLst/>
          </a:prstGeom>
          <a:ln w="0">
            <a:noFill/>
          </a:ln>
        </p:spPr>
      </p:pic>
      <p:pic>
        <p:nvPicPr>
          <p:cNvPr id="262" name="Imagen 7"/>
          <p:cNvPicPr/>
          <p:nvPr/>
        </p:nvPicPr>
        <p:blipFill>
          <a:blip r:embed="rId5"/>
          <a:stretch/>
        </p:blipFill>
        <p:spPr>
          <a:xfrm>
            <a:off x="3088440" y="142200"/>
            <a:ext cx="897120" cy="6728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097974"/>
              </p:ext>
            </p:extLst>
          </p:nvPr>
        </p:nvGraphicFramePr>
        <p:xfrm>
          <a:off x="803182" y="1786920"/>
          <a:ext cx="3322755" cy="2091388"/>
        </p:xfrm>
        <a:graphic>
          <a:graphicData uri="http://schemas.openxmlformats.org/drawingml/2006/table">
            <a:tbl>
              <a:tblPr/>
              <a:tblGrid>
                <a:gridCol w="1198715">
                  <a:extLst>
                    <a:ext uri="{9D8B030D-6E8A-4147-A177-3AD203B41FA5}">
                      <a16:colId xmlns:a16="http://schemas.microsoft.com/office/drawing/2014/main" val="2658042093"/>
                    </a:ext>
                  </a:extLst>
                </a:gridCol>
                <a:gridCol w="841204">
                  <a:extLst>
                    <a:ext uri="{9D8B030D-6E8A-4147-A177-3AD203B41FA5}">
                      <a16:colId xmlns:a16="http://schemas.microsoft.com/office/drawing/2014/main" val="693861332"/>
                    </a:ext>
                  </a:extLst>
                </a:gridCol>
                <a:gridCol w="1282836">
                  <a:extLst>
                    <a:ext uri="{9D8B030D-6E8A-4147-A177-3AD203B41FA5}">
                      <a16:colId xmlns:a16="http://schemas.microsoft.com/office/drawing/2014/main" val="220346446"/>
                    </a:ext>
                  </a:extLst>
                </a:gridCol>
              </a:tblGrid>
              <a:tr h="728932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es-ES" dirty="0" smtClean="0">
                          <a:effectLst/>
                        </a:rPr>
                        <a:t>ANY 2026</a:t>
                      </a:r>
                      <a:r>
                        <a:rPr lang="es-ES" dirty="0">
                          <a:effectLst/>
                        </a:rPr>
                        <a:t/>
                      </a:r>
                      <a:br>
                        <a:rPr lang="es-ES" dirty="0">
                          <a:effectLst/>
                        </a:rPr>
                      </a:br>
                      <a:endParaRPr lang="es-ES" dirty="0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es-ES" dirty="0">
                          <a:effectLst/>
                        </a:rPr>
                        <a:t/>
                      </a:r>
                      <a:br>
                        <a:rPr lang="es-ES" dirty="0">
                          <a:effectLst/>
                        </a:rPr>
                      </a:br>
                      <a:endParaRPr lang="es-ES" dirty="0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200" b="1" dirty="0">
                          <a:effectLst/>
                          <a:latin typeface="Liberation Sans, sans-serif"/>
                        </a:rPr>
                        <a:t>QUOTATOTAL</a:t>
                      </a:r>
                      <a:endParaRPr lang="ca-ES" dirty="0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0693453"/>
                  </a:ext>
                </a:extLst>
              </a:tr>
              <a:tr h="333228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es-ES" sz="1200" b="1">
                          <a:effectLst/>
                          <a:latin typeface="Liberation Sans, sans-serif"/>
                        </a:rPr>
                        <a:t>MRA</a:t>
                      </a:r>
                      <a:endParaRPr lang="ca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>
                          <a:effectLst/>
                          <a:latin typeface="Calibri, sans-serif"/>
                        </a:rPr>
                        <a:t>61,98%</a:t>
                      </a:r>
                      <a:endParaRPr lang="es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>
                          <a:effectLst/>
                          <a:latin typeface="Calibri, sans-serif"/>
                        </a:rPr>
                        <a:t>272.712</a:t>
                      </a:r>
                      <a:endParaRPr lang="es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5330603"/>
                  </a:ext>
                </a:extLst>
              </a:tr>
              <a:tr h="333228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es-ES" sz="1200" b="1">
                          <a:effectLst/>
                          <a:latin typeface="Liberation Sans, sans-serif"/>
                        </a:rPr>
                        <a:t>LA SAFOR</a:t>
                      </a:r>
                      <a:endParaRPr lang="ca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>
                          <a:effectLst/>
                          <a:latin typeface="Calibri, sans-serif"/>
                        </a:rPr>
                        <a:t>22,27%</a:t>
                      </a:r>
                      <a:endParaRPr lang="es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>
                          <a:effectLst/>
                          <a:latin typeface="Calibri, sans-serif"/>
                        </a:rPr>
                        <a:t>97.988</a:t>
                      </a:r>
                      <a:endParaRPr lang="es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771479"/>
                  </a:ext>
                </a:extLst>
              </a:tr>
              <a:tr h="333228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es-ES" sz="1200" b="1">
                          <a:effectLst/>
                          <a:latin typeface="Liberation Sans, sans-serif"/>
                        </a:rPr>
                        <a:t>MRB</a:t>
                      </a:r>
                      <a:endParaRPr lang="ca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>
                          <a:effectLst/>
                          <a:latin typeface="Calibri, sans-serif"/>
                        </a:rPr>
                        <a:t>15,75%</a:t>
                      </a:r>
                      <a:endParaRPr lang="es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>
                          <a:effectLst/>
                          <a:latin typeface="Calibri, sans-serif"/>
                        </a:rPr>
                        <a:t>69,300</a:t>
                      </a:r>
                      <a:endParaRPr lang="es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1898412"/>
                  </a:ext>
                </a:extLst>
              </a:tr>
              <a:tr h="333228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>
                          <a:effectLst/>
                          <a:latin typeface="Calibri, sans-serif"/>
                        </a:rPr>
                        <a:t>TOTAL</a:t>
                      </a:r>
                      <a:endParaRPr lang="es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 b="1">
                          <a:effectLst/>
                          <a:latin typeface="Calibri, sans-serif"/>
                        </a:rPr>
                        <a:t>100,00%</a:t>
                      </a:r>
                      <a:endParaRPr lang="es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 b="1" dirty="0">
                          <a:effectLst/>
                          <a:latin typeface="Calibri, sans-serif"/>
                        </a:rPr>
                        <a:t>440.000</a:t>
                      </a:r>
                      <a:endParaRPr lang="es-ES" dirty="0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2822452"/>
                  </a:ext>
                </a:extLst>
              </a:tr>
            </a:tbl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914650" y="2549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77719" y="4263418"/>
            <a:ext cx="4572000" cy="82971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2000"/>
              </a:lnSpc>
            </a:pPr>
            <a:r>
              <a:rPr lang="ca-ES" sz="1600" b="1" dirty="0"/>
              <a:t>Quota resultant habitant/any: 1,99 €/hab.</a:t>
            </a:r>
            <a:endParaRPr lang="ca-ES" sz="1600" dirty="0"/>
          </a:p>
          <a:p>
            <a:pPr>
              <a:lnSpc>
                <a:spcPct val="102000"/>
              </a:lnSpc>
            </a:pPr>
            <a:r>
              <a:rPr lang="ca-ES" sz="1600" b="1" dirty="0"/>
              <a:t>Quota resultant habitant/any l’Alcúdia </a:t>
            </a:r>
            <a:r>
              <a:rPr lang="ca-ES" sz="1600" b="1" dirty="0" err="1"/>
              <a:t>iTavernes</a:t>
            </a:r>
            <a:r>
              <a:rPr lang="ca-ES" sz="1600" b="1" dirty="0"/>
              <a:t>: 1,40 €/</a:t>
            </a:r>
            <a:r>
              <a:rPr lang="ca-ES" sz="1600" b="1" dirty="0" err="1"/>
              <a:t>hab</a:t>
            </a:r>
            <a:r>
              <a:rPr lang="ca-ES" sz="1600" b="1" dirty="0"/>
              <a:t> </a:t>
            </a:r>
            <a:endParaRPr lang="ca-ES" sz="1600" dirty="0">
              <a:effectLst/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987956"/>
              </p:ext>
            </p:extLst>
          </p:nvPr>
        </p:nvGraphicFramePr>
        <p:xfrm>
          <a:off x="4777593" y="1786920"/>
          <a:ext cx="3314700" cy="2088642"/>
        </p:xfrm>
        <a:graphic>
          <a:graphicData uri="http://schemas.openxmlformats.org/drawingml/2006/table">
            <a:tbl>
              <a:tblPr/>
              <a:tblGrid>
                <a:gridCol w="1195809">
                  <a:extLst>
                    <a:ext uri="{9D8B030D-6E8A-4147-A177-3AD203B41FA5}">
                      <a16:colId xmlns:a16="http://schemas.microsoft.com/office/drawing/2014/main" val="941416089"/>
                    </a:ext>
                  </a:extLst>
                </a:gridCol>
                <a:gridCol w="839165">
                  <a:extLst>
                    <a:ext uri="{9D8B030D-6E8A-4147-A177-3AD203B41FA5}">
                      <a16:colId xmlns:a16="http://schemas.microsoft.com/office/drawing/2014/main" val="1022513165"/>
                    </a:ext>
                  </a:extLst>
                </a:gridCol>
                <a:gridCol w="1279726">
                  <a:extLst>
                    <a:ext uri="{9D8B030D-6E8A-4147-A177-3AD203B41FA5}">
                      <a16:colId xmlns:a16="http://schemas.microsoft.com/office/drawing/2014/main" val="2546852936"/>
                    </a:ext>
                  </a:extLst>
                </a:gridCol>
              </a:tblGrid>
              <a:tr h="692755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es-ES" dirty="0" smtClean="0">
                          <a:effectLst/>
                        </a:rPr>
                        <a:t>ANY 2025</a:t>
                      </a:r>
                      <a:r>
                        <a:rPr lang="es-ES" dirty="0">
                          <a:effectLst/>
                        </a:rPr>
                        <a:t/>
                      </a:r>
                      <a:br>
                        <a:rPr lang="es-ES" dirty="0">
                          <a:effectLst/>
                        </a:rPr>
                      </a:br>
                      <a:endParaRPr lang="es-ES" dirty="0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es-ES" dirty="0">
                          <a:effectLst/>
                        </a:rPr>
                        <a:t/>
                      </a:r>
                      <a:br>
                        <a:rPr lang="es-ES" dirty="0">
                          <a:effectLst/>
                        </a:rPr>
                      </a:br>
                      <a:endParaRPr lang="es-ES" dirty="0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200" b="1" dirty="0">
                          <a:effectLst/>
                          <a:latin typeface="Liberation Sans, sans-serif"/>
                        </a:rPr>
                        <a:t>QUOTATOTAL</a:t>
                      </a:r>
                      <a:endParaRPr lang="ca-ES" dirty="0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805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es-ES" sz="1200" b="1">
                          <a:effectLst/>
                          <a:latin typeface="Liberation Sans, sans-serif"/>
                        </a:rPr>
                        <a:t>MRA</a:t>
                      </a:r>
                      <a:endParaRPr lang="ca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>
                          <a:effectLst/>
                          <a:latin typeface="Calibri, sans-serif"/>
                        </a:rPr>
                        <a:t>61,98%</a:t>
                      </a:r>
                      <a:endParaRPr lang="es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>
                          <a:effectLst/>
                          <a:latin typeface="Calibri, sans-serif"/>
                        </a:rPr>
                        <a:t>161.767,8</a:t>
                      </a:r>
                      <a:endParaRPr lang="es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10442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es-ES" sz="1200" b="1">
                          <a:effectLst/>
                          <a:latin typeface="Liberation Sans, sans-serif"/>
                        </a:rPr>
                        <a:t>LA SAFOR</a:t>
                      </a:r>
                      <a:endParaRPr lang="ca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>
                          <a:effectLst/>
                          <a:latin typeface="Calibri, sans-serif"/>
                        </a:rPr>
                        <a:t>22,27%</a:t>
                      </a:r>
                      <a:endParaRPr lang="es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>
                          <a:effectLst/>
                          <a:latin typeface="Calibri, sans-serif"/>
                        </a:rPr>
                        <a:t>58.124,7</a:t>
                      </a:r>
                      <a:endParaRPr lang="es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3367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es-ES" sz="1200" b="1">
                          <a:effectLst/>
                          <a:latin typeface="Liberation Sans, sans-serif"/>
                        </a:rPr>
                        <a:t>MRB</a:t>
                      </a:r>
                      <a:endParaRPr lang="ca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>
                          <a:effectLst/>
                          <a:latin typeface="Calibri, sans-serif"/>
                        </a:rPr>
                        <a:t>15,75%</a:t>
                      </a:r>
                      <a:endParaRPr lang="es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>
                          <a:effectLst/>
                          <a:latin typeface="Calibri, sans-serif"/>
                        </a:rPr>
                        <a:t>41.107,5</a:t>
                      </a:r>
                      <a:endParaRPr lang="es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50514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>
                          <a:effectLst/>
                          <a:latin typeface="Calibri, sans-serif"/>
                        </a:rPr>
                        <a:t>TOTAL</a:t>
                      </a:r>
                      <a:endParaRPr lang="es-ES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 b="1" dirty="0">
                          <a:effectLst/>
                          <a:latin typeface="Calibri, sans-serif"/>
                        </a:rPr>
                        <a:t>100,00%</a:t>
                      </a:r>
                      <a:endParaRPr lang="es-ES" dirty="0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</a:pPr>
                      <a:r>
                        <a:rPr lang="es-ES" sz="1400" b="1" dirty="0">
                          <a:effectLst/>
                          <a:latin typeface="Calibri, sans-serif"/>
                        </a:rPr>
                        <a:t>261.000</a:t>
                      </a:r>
                      <a:endParaRPr lang="es-ES" dirty="0">
                        <a:effectLst/>
                      </a:endParaRPr>
                    </a:p>
                  </a:txBody>
                  <a:tcPr marL="47625" marR="47625" marT="47625" marB="476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4883072"/>
                  </a:ext>
                </a:extLst>
              </a:tr>
            </a:tbl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77593" y="174618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682343" y="4295458"/>
            <a:ext cx="4572000" cy="82971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2000"/>
              </a:lnSpc>
            </a:pPr>
            <a:r>
              <a:rPr lang="ca-ES" sz="1600" b="1" dirty="0"/>
              <a:t>Quota resultant habitant/any: 1,18 €/hab.</a:t>
            </a:r>
            <a:endParaRPr lang="ca-ES" sz="1600" dirty="0"/>
          </a:p>
          <a:p>
            <a:pPr>
              <a:lnSpc>
                <a:spcPct val="102000"/>
              </a:lnSpc>
            </a:pPr>
            <a:r>
              <a:rPr lang="ca-ES" sz="1600" b="1" dirty="0"/>
              <a:t>Quota resultant habitant/any l’Alcúdia </a:t>
            </a:r>
            <a:r>
              <a:rPr lang="ca-ES" sz="1600" b="1" dirty="0" err="1"/>
              <a:t>iTavernes</a:t>
            </a:r>
            <a:r>
              <a:rPr lang="ca-ES" sz="1600" b="1" dirty="0"/>
              <a:t>: 0,83 €/</a:t>
            </a:r>
            <a:r>
              <a:rPr lang="ca-ES" sz="1600" b="1" dirty="0" err="1"/>
              <a:t>hab</a:t>
            </a:r>
            <a:endParaRPr lang="ca-ES" sz="1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3402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Shape 1"/>
          <p:cNvSpPr/>
          <p:nvPr/>
        </p:nvSpPr>
        <p:spPr>
          <a:xfrm>
            <a:off x="488700" y="1268328"/>
            <a:ext cx="6993720" cy="114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4000" b="0" strike="noStrike" spc="-1" dirty="0" smtClean="0">
                <a:solidFill>
                  <a:srgbClr val="C00000"/>
                </a:solidFill>
                <a:latin typeface="Calibri"/>
                <a:ea typeface="Arial"/>
              </a:rPr>
              <a:t>EQUIPAMENT (2025)</a:t>
            </a:r>
            <a:endParaRPr lang="es-ES" sz="4000" b="0" strike="noStrike" spc="-1" dirty="0">
              <a:latin typeface="Arial"/>
            </a:endParaRPr>
          </a:p>
        </p:txBody>
      </p:sp>
      <p:pic>
        <p:nvPicPr>
          <p:cNvPr id="259" name="Picture 2" descr="C:\Users\ambrosio\Desktop\Coraline\beagle-1.jpg"/>
          <p:cNvPicPr/>
          <p:nvPr/>
        </p:nvPicPr>
        <p:blipFill>
          <a:blip r:embed="rId2"/>
          <a:stretch/>
        </p:blipFill>
        <p:spPr>
          <a:xfrm>
            <a:off x="7801560" y="5805360"/>
            <a:ext cx="1279440" cy="960480"/>
          </a:xfrm>
          <a:prstGeom prst="rect">
            <a:avLst/>
          </a:prstGeom>
          <a:ln w="0">
            <a:noFill/>
          </a:ln>
        </p:spPr>
      </p:pic>
      <p:pic>
        <p:nvPicPr>
          <p:cNvPr id="260" name="Imagen 7"/>
          <p:cNvPicPr/>
          <p:nvPr/>
        </p:nvPicPr>
        <p:blipFill>
          <a:blip r:embed="rId3"/>
          <a:stretch/>
        </p:blipFill>
        <p:spPr>
          <a:xfrm>
            <a:off x="323640" y="252720"/>
            <a:ext cx="1511280" cy="374400"/>
          </a:xfrm>
          <a:prstGeom prst="rect">
            <a:avLst/>
          </a:prstGeom>
          <a:ln w="0">
            <a:noFill/>
          </a:ln>
        </p:spPr>
      </p:pic>
      <p:pic>
        <p:nvPicPr>
          <p:cNvPr id="261" name="Imagen 6"/>
          <p:cNvPicPr/>
          <p:nvPr/>
        </p:nvPicPr>
        <p:blipFill>
          <a:blip r:embed="rId4"/>
          <a:stretch/>
        </p:blipFill>
        <p:spPr>
          <a:xfrm>
            <a:off x="2165400" y="142200"/>
            <a:ext cx="598320" cy="595440"/>
          </a:xfrm>
          <a:prstGeom prst="rect">
            <a:avLst/>
          </a:prstGeom>
          <a:ln w="0">
            <a:noFill/>
          </a:ln>
        </p:spPr>
      </p:pic>
      <p:pic>
        <p:nvPicPr>
          <p:cNvPr id="262" name="Imagen 7"/>
          <p:cNvPicPr/>
          <p:nvPr/>
        </p:nvPicPr>
        <p:blipFill>
          <a:blip r:embed="rId5"/>
          <a:stretch/>
        </p:blipFill>
        <p:spPr>
          <a:xfrm>
            <a:off x="3088440" y="142200"/>
            <a:ext cx="897120" cy="672840"/>
          </a:xfrm>
          <a:prstGeom prst="rect">
            <a:avLst/>
          </a:prstGeom>
          <a:ln w="0">
            <a:noFill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914650" y="2549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77593" y="174618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517542"/>
              </p:ext>
            </p:extLst>
          </p:nvPr>
        </p:nvGraphicFramePr>
        <p:xfrm>
          <a:off x="1001486" y="2885638"/>
          <a:ext cx="6148252" cy="25836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9107">
                  <a:extLst>
                    <a:ext uri="{9D8B030D-6E8A-4147-A177-3AD203B41FA5}">
                      <a16:colId xmlns:a16="http://schemas.microsoft.com/office/drawing/2014/main" val="1898438131"/>
                    </a:ext>
                  </a:extLst>
                </a:gridCol>
                <a:gridCol w="2178024">
                  <a:extLst>
                    <a:ext uri="{9D8B030D-6E8A-4147-A177-3AD203B41FA5}">
                      <a16:colId xmlns:a16="http://schemas.microsoft.com/office/drawing/2014/main" val="3905848898"/>
                    </a:ext>
                  </a:extLst>
                </a:gridCol>
                <a:gridCol w="2041121">
                  <a:extLst>
                    <a:ext uri="{9D8B030D-6E8A-4147-A177-3AD203B41FA5}">
                      <a16:colId xmlns:a16="http://schemas.microsoft.com/office/drawing/2014/main" val="486770627"/>
                    </a:ext>
                  </a:extLst>
                </a:gridCol>
              </a:tblGrid>
              <a:tr h="556403">
                <a:tc>
                  <a:txBody>
                    <a:bodyPr/>
                    <a:lstStyle/>
                    <a:p>
                      <a:pPr fontAlgn="auto"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MRA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61,98%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0"/>
                        </a:spcAft>
                      </a:pPr>
                      <a:r>
                        <a:rPr lang="es-ES" sz="3000">
                          <a:effectLst/>
                        </a:rPr>
                        <a:t>216.930</a:t>
                      </a:r>
                      <a:endParaRPr lang="es-ES" sz="30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17051568"/>
                  </a:ext>
                </a:extLst>
              </a:tr>
              <a:tr h="556403">
                <a:tc>
                  <a:txBody>
                    <a:bodyPr/>
                    <a:lstStyle/>
                    <a:p>
                      <a:pPr fontAlgn="auto"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LA SAFOR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22,27%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0"/>
                        </a:spcAft>
                      </a:pPr>
                      <a:r>
                        <a:rPr lang="es-ES" sz="3000">
                          <a:effectLst/>
                        </a:rPr>
                        <a:t>77.945</a:t>
                      </a:r>
                      <a:endParaRPr lang="es-ES" sz="30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15939778"/>
                  </a:ext>
                </a:extLst>
              </a:tr>
              <a:tr h="556403">
                <a:tc>
                  <a:txBody>
                    <a:bodyPr/>
                    <a:lstStyle/>
                    <a:p>
                      <a:pPr fontAlgn="auto"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MRB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0"/>
                        </a:spcAft>
                      </a:pPr>
                      <a:r>
                        <a:rPr lang="es-ES" sz="3000">
                          <a:effectLst/>
                        </a:rPr>
                        <a:t>15,75%</a:t>
                      </a:r>
                      <a:endParaRPr lang="es-ES" sz="30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55.125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08507519"/>
                  </a:ext>
                </a:extLst>
              </a:tr>
              <a:tr h="556403">
                <a:tc>
                  <a:txBody>
                    <a:bodyPr/>
                    <a:lstStyle/>
                    <a:p>
                      <a:pPr fontAlgn="auto"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 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0"/>
                        </a:spcAft>
                      </a:pPr>
                      <a:r>
                        <a:rPr lang="es-ES" sz="3000">
                          <a:effectLst/>
                        </a:rPr>
                        <a:t>100,00%</a:t>
                      </a:r>
                      <a:endParaRPr lang="es-ES" sz="30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350.000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78631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464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Shape 1"/>
          <p:cNvSpPr/>
          <p:nvPr/>
        </p:nvSpPr>
        <p:spPr>
          <a:xfrm>
            <a:off x="488700" y="1268328"/>
            <a:ext cx="6993720" cy="114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4000" spc="-1" dirty="0" smtClean="0">
                <a:solidFill>
                  <a:srgbClr val="C00000"/>
                </a:solidFill>
                <a:latin typeface="Calibri"/>
              </a:rPr>
              <a:t>LIQUIDACIÓ EXTRAORDINÀRIA OBRES TAVERNES (2025)</a:t>
            </a:r>
            <a:endParaRPr lang="es-ES" sz="4000" b="0" strike="noStrike" spc="-1" dirty="0">
              <a:latin typeface="Arial"/>
            </a:endParaRPr>
          </a:p>
        </p:txBody>
      </p:sp>
      <p:pic>
        <p:nvPicPr>
          <p:cNvPr id="259" name="Picture 2" descr="C:\Users\ambrosio\Desktop\Coraline\beagle-1.jpg"/>
          <p:cNvPicPr/>
          <p:nvPr/>
        </p:nvPicPr>
        <p:blipFill>
          <a:blip r:embed="rId2"/>
          <a:stretch/>
        </p:blipFill>
        <p:spPr>
          <a:xfrm>
            <a:off x="7801560" y="5805360"/>
            <a:ext cx="1279440" cy="960480"/>
          </a:xfrm>
          <a:prstGeom prst="rect">
            <a:avLst/>
          </a:prstGeom>
          <a:ln w="0">
            <a:noFill/>
          </a:ln>
        </p:spPr>
      </p:pic>
      <p:pic>
        <p:nvPicPr>
          <p:cNvPr id="260" name="Imagen 7"/>
          <p:cNvPicPr/>
          <p:nvPr/>
        </p:nvPicPr>
        <p:blipFill>
          <a:blip r:embed="rId3"/>
          <a:stretch/>
        </p:blipFill>
        <p:spPr>
          <a:xfrm>
            <a:off x="323640" y="252720"/>
            <a:ext cx="1511280" cy="374400"/>
          </a:xfrm>
          <a:prstGeom prst="rect">
            <a:avLst/>
          </a:prstGeom>
          <a:ln w="0">
            <a:noFill/>
          </a:ln>
        </p:spPr>
      </p:pic>
      <p:pic>
        <p:nvPicPr>
          <p:cNvPr id="261" name="Imagen 6"/>
          <p:cNvPicPr/>
          <p:nvPr/>
        </p:nvPicPr>
        <p:blipFill>
          <a:blip r:embed="rId4"/>
          <a:stretch/>
        </p:blipFill>
        <p:spPr>
          <a:xfrm>
            <a:off x="2165400" y="142200"/>
            <a:ext cx="598320" cy="595440"/>
          </a:xfrm>
          <a:prstGeom prst="rect">
            <a:avLst/>
          </a:prstGeom>
          <a:ln w="0">
            <a:noFill/>
          </a:ln>
        </p:spPr>
      </p:pic>
      <p:pic>
        <p:nvPicPr>
          <p:cNvPr id="262" name="Imagen 7"/>
          <p:cNvPicPr/>
          <p:nvPr/>
        </p:nvPicPr>
        <p:blipFill>
          <a:blip r:embed="rId5"/>
          <a:stretch/>
        </p:blipFill>
        <p:spPr>
          <a:xfrm>
            <a:off x="3088440" y="142200"/>
            <a:ext cx="897120" cy="672840"/>
          </a:xfrm>
          <a:prstGeom prst="rect">
            <a:avLst/>
          </a:prstGeom>
          <a:ln w="0">
            <a:noFill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914650" y="2549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77593" y="174618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80465"/>
              </p:ext>
            </p:extLst>
          </p:nvPr>
        </p:nvGraphicFramePr>
        <p:xfrm>
          <a:off x="1001486" y="2885638"/>
          <a:ext cx="6148252" cy="25836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9107">
                  <a:extLst>
                    <a:ext uri="{9D8B030D-6E8A-4147-A177-3AD203B41FA5}">
                      <a16:colId xmlns:a16="http://schemas.microsoft.com/office/drawing/2014/main" val="1898438131"/>
                    </a:ext>
                  </a:extLst>
                </a:gridCol>
                <a:gridCol w="2178024">
                  <a:extLst>
                    <a:ext uri="{9D8B030D-6E8A-4147-A177-3AD203B41FA5}">
                      <a16:colId xmlns:a16="http://schemas.microsoft.com/office/drawing/2014/main" val="3905848898"/>
                    </a:ext>
                  </a:extLst>
                </a:gridCol>
                <a:gridCol w="2041121">
                  <a:extLst>
                    <a:ext uri="{9D8B030D-6E8A-4147-A177-3AD203B41FA5}">
                      <a16:colId xmlns:a16="http://schemas.microsoft.com/office/drawing/2014/main" val="486770627"/>
                    </a:ext>
                  </a:extLst>
                </a:gridCol>
              </a:tblGrid>
              <a:tr h="556403">
                <a:tc>
                  <a:txBody>
                    <a:bodyPr/>
                    <a:lstStyle/>
                    <a:p>
                      <a:pPr fontAlgn="auto"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MRA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61,98%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0"/>
                        </a:spcAft>
                      </a:pPr>
                      <a:r>
                        <a:rPr lang="es-ES" sz="3000" dirty="0" smtClean="0">
                          <a:effectLst/>
                        </a:rPr>
                        <a:t>55.894,68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17051568"/>
                  </a:ext>
                </a:extLst>
              </a:tr>
              <a:tr h="556403">
                <a:tc>
                  <a:txBody>
                    <a:bodyPr/>
                    <a:lstStyle/>
                    <a:p>
                      <a:pPr fontAlgn="auto"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LA SAFOR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22,27%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0"/>
                        </a:spcAft>
                      </a:pPr>
                      <a:r>
                        <a:rPr lang="es-ES" sz="3000" dirty="0" smtClean="0">
                          <a:effectLst/>
                        </a:rPr>
                        <a:t>20.083,49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15939778"/>
                  </a:ext>
                </a:extLst>
              </a:tr>
              <a:tr h="556403">
                <a:tc>
                  <a:txBody>
                    <a:bodyPr/>
                    <a:lstStyle/>
                    <a:p>
                      <a:pPr fontAlgn="auto"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MRB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0"/>
                        </a:spcAft>
                      </a:pPr>
                      <a:r>
                        <a:rPr lang="es-ES" sz="3000">
                          <a:effectLst/>
                        </a:rPr>
                        <a:t>15,75%</a:t>
                      </a:r>
                      <a:endParaRPr lang="es-ES" sz="30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0"/>
                        </a:spcAft>
                      </a:pPr>
                      <a:r>
                        <a:rPr lang="es-ES" sz="3000" dirty="0" smtClean="0">
                          <a:effectLst/>
                        </a:rPr>
                        <a:t>14,203,63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08507519"/>
                  </a:ext>
                </a:extLst>
              </a:tr>
              <a:tr h="556403">
                <a:tc>
                  <a:txBody>
                    <a:bodyPr/>
                    <a:lstStyle/>
                    <a:p>
                      <a:pPr fontAlgn="auto"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 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0"/>
                        </a:spcAft>
                      </a:pPr>
                      <a:r>
                        <a:rPr lang="es-ES" sz="3000">
                          <a:effectLst/>
                        </a:rPr>
                        <a:t>100,00%</a:t>
                      </a:r>
                      <a:endParaRPr lang="es-ES" sz="30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0"/>
                        </a:spcAft>
                      </a:pPr>
                      <a:r>
                        <a:rPr lang="es-ES" sz="3000" dirty="0" smtClean="0">
                          <a:effectLst/>
                        </a:rPr>
                        <a:t>90.181,80</a:t>
                      </a:r>
                      <a:endParaRPr lang="es-ES" sz="30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78631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771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Reunió 26 abril 2017 v2.1</Template>
  <TotalTime>1864</TotalTime>
  <Words>136</Words>
  <Application>Microsoft Office PowerPoint</Application>
  <DocSecurity>0</DocSecurity>
  <PresentationFormat>Presentación en pantalla (4:3)</PresentationFormat>
  <Paragraphs>67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</vt:i4>
      </vt:variant>
    </vt:vector>
  </HeadingPairs>
  <TitlesOfParts>
    <vt:vector size="15" baseType="lpstr">
      <vt:lpstr>Arial</vt:lpstr>
      <vt:lpstr>Calibri</vt:lpstr>
      <vt:lpstr>Calibri, sans-serif</vt:lpstr>
      <vt:lpstr>DejaVu Sans</vt:lpstr>
      <vt:lpstr>Helvetica</vt:lpstr>
      <vt:lpstr>Liberation Sans, sans-serif</vt:lpstr>
      <vt:lpstr>Symbol</vt:lpstr>
      <vt:lpstr>Times New Roman</vt:lpstr>
      <vt:lpstr>Wingdings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Servei mancomunats de recollida i control d’animals abandonats</dc:title>
  <dc:subject/>
  <dc:creator>gerencia</dc:creator>
  <dc:description/>
  <cp:lastModifiedBy>secretaria</cp:lastModifiedBy>
  <cp:revision>191</cp:revision>
  <cp:lastPrinted>2024-01-12T07:33:42Z</cp:lastPrinted>
  <dcterms:created xsi:type="dcterms:W3CDTF">2018-04-25T09:28:42Z</dcterms:created>
  <dcterms:modified xsi:type="dcterms:W3CDTF">2024-12-10T08:00:01Z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false</vt:bool>
  </property>
  <property fmtid="{D5CDD505-2E9C-101B-9397-08002B2CF9AE}" pid="4" name="LinksUpToDate">
    <vt:bool>false</vt:bool>
  </property>
  <property fmtid="{D5CDD505-2E9C-101B-9397-08002B2CF9AE}" pid="5" name="MMClips">
    <vt:i4>0</vt:i4>
  </property>
  <property fmtid="{D5CDD505-2E9C-101B-9397-08002B2CF9AE}" pid="6" name="Notes">
    <vt:i4>2</vt:i4>
  </property>
  <property fmtid="{D5CDD505-2E9C-101B-9397-08002B2CF9AE}" pid="7" name="PresentationFormat">
    <vt:lpwstr>Presentación en pantalla (4:3)</vt:lpwstr>
  </property>
  <property fmtid="{D5CDD505-2E9C-101B-9397-08002B2CF9AE}" pid="8" name="ScaleCrop">
    <vt:bool>false</vt:bool>
  </property>
  <property fmtid="{D5CDD505-2E9C-101B-9397-08002B2CF9AE}" pid="9" name="ShareDoc">
    <vt:bool>false</vt:bool>
  </property>
  <property fmtid="{D5CDD505-2E9C-101B-9397-08002B2CF9AE}" pid="10" name="Slides">
    <vt:i4>19</vt:i4>
  </property>
</Properties>
</file>